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9" r:id="rId3"/>
    <p:sldId id="258" r:id="rId4"/>
    <p:sldId id="265" r:id="rId5"/>
    <p:sldId id="260" r:id="rId6"/>
    <p:sldId id="266" r:id="rId7"/>
    <p:sldId id="267" r:id="rId8"/>
    <p:sldId id="268" r:id="rId9"/>
    <p:sldId id="271" r:id="rId10"/>
    <p:sldId id="270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4A"/>
    <a:srgbClr val="FFCF4A"/>
    <a:srgbClr val="5B6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802A6-1432-9D48-81B2-7738329846EB}" type="datetimeFigureOut">
              <a:rPr kumimoji="1" lang="ko-KR" altLang="en-US" smtClean="0"/>
              <a:t>2021. 4. 29.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412AB-7F08-524D-8234-F1FAF85D39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7066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미국 대통령은 어떤 사람들에게 투표를 많이 받았을까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대하여 발표할 코드스테이츠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부트캠프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 심민우 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3815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분석해보면 다음 미국 대선에서도 어떤 공약을 들고오면 효과적일지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사람들이 뽑아줄지 알 수 있지않을까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해서 데이터를 분석해보았습니다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0470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제가 사용한 데이터셋을 먼저 소개드리겠습니다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 개의 캐글 데이터셋을 사용했는데요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첫번째로는 미국의 주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카운티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후보자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득표수 승리 여부 등으로 이루어진</a:t>
            </a:r>
          </a:p>
          <a:p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대통령 선거 데이터이고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두번째는 미국의 총 인구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인종의 비율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투표가능인구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수입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직업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출퇴근 방법 등으로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이루어진 미국 인구조사 통계 데이터입니다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4483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이번에 데이터 분석은 민주당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 바이든 대통령에게 투표했는지 여부를 타겟으로 설정하여 어떤 특성의 사람들이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투표했는지 분석해보고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공약과 비교하여 어떤 공약이 효과적이였는지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 대선에 어떤 공약을 내세우면 좋을지 예측해보려고 합니다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모델은 분류모델로서 평가지표로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Accuracy, F-score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사용하고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기준모델의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0.82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이와 비교하여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모델의 성능을 측정할 것입니다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kumimoji="1" lang="ko-KR" altLang="en-US" dirty="0" smtClean="0"/>
          </a:p>
          <a:p>
            <a:endParaRPr lang="en-US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8044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EDA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및 데이터 전처리입니다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미국 인구 통계 조사데이터에는 주와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County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따라서 총 인구수와 인구의 비율로 다르게 나타나 있어서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총 인구수에 따른 비율로 모두 일치시키고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정규화 해주었습니다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오른쪽은 대통령 선거 데이터 중 일부인데 정당이 두 정당만 있는 것이 아니고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여러 정당의 투표율이 모두 데이터에 포함되어있어</a:t>
            </a:r>
          </a:p>
          <a:p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leakage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가능성이 있다고 판단하였고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주요정당인 민주당과 공화당의 투표수만 이용하였습니다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630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왼쪽이 데이터 전처리 후 민주당의 투표수를 나타낸 것이고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오른쪽이 실제 투표 결과 자료입니다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색이 진할수록 투표를 많이 한 것인데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비교했을 때 상당히 비슷하죠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어느정도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전처리가 잘 됐다고 볼 수 있겠습니다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5907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머신러닝을 통해서 데이터를 분석해보았습니다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데이터셋을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6:2:2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비율로 훈련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검증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테스트를 진행하였습니다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분류 모델로는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랜덤포레스트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lightgbm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세가지 모델을 학습시켜 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최적의 모델을 만들기 위해서는 각 모델에 맞게 하이퍼파라미터 조정이 필요한데 이를 위해서 세가지 모델 모두  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RandomizedSearchCV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방법을 이용하였습니다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RandomizedSearchCV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범위를 지정해주고 정해준 검증 수 만큼 반복적으로 검증하여 가장 좋은 점수를 도출해주는 방법입니다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도출된 검증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평가지표를 이용하여 세가지 모델을 비교해 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Randomforest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가장 높아 랜덤포레스트모델을 최종모델로 사용하기로 결정하였습니다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셋을 예측해보았고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 score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조금 줄어들긴 했지만 기준모델인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0.82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넘었고 어느정도 예측을 잘 하고있다고 볼 수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1747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데이터 분석 결과를 시각화하고 분석해보았습니다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Permutation importance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사용된 특성의 중요도를 볼 수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positive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negative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영향인지는 알 수없으나 이를 통해 중요도를 알아본 후 상위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정도만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pdp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plot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특성과 타겟의 관계를 그려보았습니다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Black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흑인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Service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 직종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Transit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운송업의 특성은 민주당을 뽑는데 양의 영향을 주었고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White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백인은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민주당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뽑는데 음의 영향을 주었음을 알 수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7001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그럼 어떤사람들이 민주당에 투표했는지 좀 더 알아보면 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백인을 제외하고는 바이든을 투표하는데 양의 영향을 주었고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PublicWork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공기관에서 일하는 사람들이나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IncomePerCap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부채대비 수입 같은 경우도 양의 영향을 주었음을 알 수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클릭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실제 공약과 비교해 보았을 때 바이든의 공약 중 최저임금 인상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일자리 정책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난민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이민정책이 주효했음을 알 수 있었습니다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분석을 통해서 어떤 정책이 효과적인지 알아보았습니다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하지만 정책같은 경우 시대의 흐름을 굉장히 많이 타기 때문에 과거에 의한 데이터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분석을 너무 믿어서는 안될 것 같다는 라는 생각을 했던 프로젝트였습니다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발표 마치겠습니다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감사합니다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lang="en-US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412AB-7F08-524D-8234-F1FAF85D3956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201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1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869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510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41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32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76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23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64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53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68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760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2021. 4. 29.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769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765A0ED3-C81A-42F2-AB30-C182CFC465FA}"/>
              </a:ext>
            </a:extLst>
          </p:cNvPr>
          <p:cNvSpPr/>
          <p:nvPr/>
        </p:nvSpPr>
        <p:spPr>
          <a:xfrm>
            <a:off x="2034298" y="852231"/>
            <a:ext cx="8136992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5400" b="1" kern="0" dirty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미국 대통령은 </a:t>
            </a:r>
            <a:r>
              <a:rPr lang="ko-KR" altLang="en-US" sz="5400" b="1" kern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어떤 사람들에게 </a:t>
            </a:r>
            <a:r>
              <a:rPr lang="ko-KR" altLang="en-US" sz="5400" b="1" kern="0" dirty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투표를 </a:t>
            </a:r>
            <a:r>
              <a:rPr lang="ko-KR" altLang="en-US" sz="5400" b="1" kern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많이 받았을까</a:t>
            </a:r>
            <a:r>
              <a:rPr lang="en-US" altLang="ko-KR" sz="5400" b="1" kern="0" dirty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?</a:t>
            </a:r>
            <a:endParaRPr lang="en-US" altLang="ko-KR" sz="5400" b="1" kern="0" dirty="0">
              <a:solidFill>
                <a:srgbClr val="FFCE4B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  <p:sp>
        <p:nvSpPr>
          <p:cNvPr id="2" name="텍스트 상자 1"/>
          <p:cNvSpPr txBox="1"/>
          <p:nvPr/>
        </p:nvSpPr>
        <p:spPr>
          <a:xfrm>
            <a:off x="8095786" y="5816946"/>
            <a:ext cx="3693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코드스테이츠 </a:t>
            </a:r>
            <a:r>
              <a:rPr kumimoji="1" lang="en-US" altLang="ko-KR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AI</a:t>
            </a:r>
            <a:r>
              <a:rPr kumimoji="1" lang="ko-KR" altLang="en-US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부트캠프 </a:t>
            </a:r>
            <a:r>
              <a:rPr kumimoji="1" lang="en-US" altLang="ko-KR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2</a:t>
            </a:r>
            <a:r>
              <a:rPr kumimoji="1" lang="ko-KR" altLang="en-US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기 </a:t>
            </a:r>
            <a:endParaRPr kumimoji="1" lang="en-US" altLang="ko-KR" sz="2000" b="1" dirty="0" smtClean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r"/>
            <a:r>
              <a:rPr kumimoji="1" lang="ko-KR" altLang="en-US" sz="2000" b="1" dirty="0" smtClean="0">
                <a:solidFill>
                  <a:schemeClr val="bg1"/>
                </a:solidFill>
                <a:latin typeface="Nanum Gothic" charset="-127"/>
                <a:ea typeface="Nanum Gothic" charset="-127"/>
                <a:cs typeface="Nanum Gothic" charset="-127"/>
              </a:rPr>
              <a:t>심민우</a:t>
            </a:r>
            <a:endParaRPr kumimoji="1" lang="ko-KR" altLang="en-US" sz="2000" b="1" dirty="0">
              <a:solidFill>
                <a:schemeClr val="bg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0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04422" y="2748365"/>
            <a:ext cx="2752678" cy="9079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000" b="1" kern="0" dirty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감사합니다</a:t>
            </a:r>
            <a:r>
              <a:rPr lang="en-US" altLang="ko-KR" sz="4000" b="1" kern="0" dirty="0" smtClean="0">
                <a:solidFill>
                  <a:srgbClr val="FFCE4B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.</a:t>
            </a:r>
            <a:endParaRPr lang="en-US" altLang="ko-KR" sz="4000" b="1" kern="0" dirty="0">
              <a:solidFill>
                <a:srgbClr val="FF334A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33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914401" y="2988851"/>
            <a:ext cx="10439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 smtClean="0">
                <a:solidFill>
                  <a:srgbClr val="FFCF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다음 미국 대선에서는 </a:t>
            </a:r>
            <a:r>
              <a:rPr kumimoji="1" lang="ko-KR" altLang="en-US" sz="4000" b="1" smtClean="0">
                <a:solidFill>
                  <a:srgbClr val="FFCF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어떤 공약이 효과적일까</a:t>
            </a:r>
            <a:r>
              <a:rPr kumimoji="1" lang="en-US" altLang="ko-KR" sz="4000" b="1" dirty="0" smtClean="0">
                <a:solidFill>
                  <a:srgbClr val="FF33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?</a:t>
            </a:r>
            <a:endParaRPr kumimoji="1" lang="en-US" altLang="ko-KR" sz="4000" b="1" dirty="0" smtClean="0">
              <a:solidFill>
                <a:srgbClr val="FF334A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51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4783873" y="613317"/>
            <a:ext cx="5698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smtClean="0">
                <a:solidFill>
                  <a:srgbClr val="FFCF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데이터셋</a:t>
            </a:r>
            <a:endParaRPr kumimoji="1" lang="ko-KR" altLang="en-US" sz="3200" b="1" dirty="0">
              <a:solidFill>
                <a:srgbClr val="FFCF4A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1007878" y="2397914"/>
            <a:ext cx="3954647" cy="3564735"/>
          </a:xfrm>
          <a:prstGeom prst="rect">
            <a:avLst/>
          </a:prstGeom>
          <a:noFill/>
        </p:spPr>
        <p:txBody>
          <a:bodyPr wrap="none" tIns="72000" bIns="72000" spcCol="720000" rtlCol="0">
            <a:normAutofit/>
          </a:bodyPr>
          <a:lstStyle/>
          <a:p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1.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미국의 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202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0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년 대통령 선거 데이터</a:t>
            </a:r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state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주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county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카운티</a:t>
            </a:r>
            <a:r>
              <a:rPr lang="en-US" altLang="ko-KR" dirty="0">
                <a:solidFill>
                  <a:srgbClr val="FFCF4A"/>
                </a:solidFill>
              </a:rPr>
              <a:t>(</a:t>
            </a:r>
            <a:r>
              <a:rPr lang="ko-KR" altLang="en-US" dirty="0">
                <a:solidFill>
                  <a:srgbClr val="FFCF4A"/>
                </a:solidFill>
              </a:rPr>
              <a:t>군</a:t>
            </a:r>
            <a:r>
              <a:rPr lang="en-US" altLang="ko-KR" dirty="0">
                <a:solidFill>
                  <a:srgbClr val="FFCF4A"/>
                </a:solidFill>
              </a:rPr>
              <a:t>)</a:t>
            </a: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district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지구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candidate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 smtClean="0">
                <a:solidFill>
                  <a:srgbClr val="FFCF4A"/>
                </a:solidFill>
              </a:rPr>
              <a:t>후보자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party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후보자의 소속 정당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err="1" smtClean="0">
                <a:solidFill>
                  <a:srgbClr val="FFCF4A"/>
                </a:solidFill>
              </a:rPr>
              <a:t>total_votes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득표 수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won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지역 투표 </a:t>
            </a:r>
            <a:r>
              <a:rPr lang="ko-KR" altLang="en-US" dirty="0" smtClean="0">
                <a:solidFill>
                  <a:srgbClr val="FFCF4A"/>
                </a:solidFill>
              </a:rPr>
              <a:t>승리 </a:t>
            </a:r>
            <a:r>
              <a:rPr lang="ko-KR" altLang="en-US" dirty="0">
                <a:solidFill>
                  <a:srgbClr val="FFCF4A"/>
                </a:solidFill>
              </a:rPr>
              <a:t>여부</a:t>
            </a:r>
            <a:endParaRPr lang="en-US" altLang="ko-KR" dirty="0">
              <a:solidFill>
                <a:srgbClr val="FFCF4A"/>
              </a:solidFill>
            </a:endParaRPr>
          </a:p>
          <a:p>
            <a:endParaRPr lang="en-US" altLang="ko-KR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6848475" y="2457450"/>
            <a:ext cx="4029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2.</a:t>
            </a:r>
            <a:r>
              <a:rPr lang="ko-KR" altLang="en-US" b="1" dirty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미국 인구조사 통계 </a:t>
            </a:r>
            <a:r>
              <a:rPr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데이터</a:t>
            </a:r>
            <a:endParaRPr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err="1" smtClean="0">
                <a:solidFill>
                  <a:srgbClr val="FFCF4A"/>
                </a:solidFill>
              </a:rPr>
              <a:t>Totalpop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총 인구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smtClean="0">
                <a:solidFill>
                  <a:srgbClr val="FFCF4A"/>
                </a:solidFill>
              </a:rPr>
              <a:t>Men</a:t>
            </a:r>
            <a:r>
              <a:rPr lang="en-US" altLang="ko-KR" dirty="0">
                <a:solidFill>
                  <a:srgbClr val="FFCF4A"/>
                </a:solidFill>
              </a:rPr>
              <a:t>, Women: </a:t>
            </a:r>
            <a:r>
              <a:rPr lang="ko-KR" altLang="en-US" dirty="0">
                <a:solidFill>
                  <a:srgbClr val="FFCF4A"/>
                </a:solidFill>
              </a:rPr>
              <a:t>남</a:t>
            </a:r>
            <a:r>
              <a:rPr lang="en-US" altLang="ko-KR" dirty="0">
                <a:solidFill>
                  <a:srgbClr val="FFCF4A"/>
                </a:solidFill>
              </a:rPr>
              <a:t>, </a:t>
            </a:r>
            <a:r>
              <a:rPr lang="ko-KR" altLang="en-US" dirty="0">
                <a:solidFill>
                  <a:srgbClr val="FFCF4A"/>
                </a:solidFill>
              </a:rPr>
              <a:t>녀</a:t>
            </a:r>
            <a:endParaRPr lang="en-US" altLang="ko-KR" dirty="0">
              <a:solidFill>
                <a:srgbClr val="FFCF4A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rgbClr val="FFCF4A"/>
                </a:solidFill>
              </a:rPr>
              <a:t>White</a:t>
            </a:r>
            <a:r>
              <a:rPr lang="en-US" altLang="ko-KR" dirty="0">
                <a:solidFill>
                  <a:srgbClr val="FFCF4A"/>
                </a:solidFill>
              </a:rPr>
              <a:t>, Black, Native, Asian, Pacific: </a:t>
            </a:r>
            <a:r>
              <a:rPr lang="ko-KR" altLang="en-US" dirty="0" smtClean="0">
                <a:solidFill>
                  <a:srgbClr val="FFCF4A"/>
                </a:solidFill>
              </a:rPr>
              <a:t> 인종의 </a:t>
            </a:r>
            <a:r>
              <a:rPr lang="ko-KR" altLang="en-US" dirty="0">
                <a:solidFill>
                  <a:srgbClr val="FFCF4A"/>
                </a:solidFill>
              </a:rPr>
              <a:t>비율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err="1" smtClean="0">
                <a:solidFill>
                  <a:srgbClr val="FFCF4A"/>
                </a:solidFill>
              </a:rPr>
              <a:t>VotingAgeCitizen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>
                <a:solidFill>
                  <a:srgbClr val="FFCF4A"/>
                </a:solidFill>
              </a:rPr>
              <a:t>투표 가능 인구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en-US" altLang="ko-KR" dirty="0" smtClean="0">
                <a:solidFill>
                  <a:srgbClr val="FFCF4A"/>
                </a:solidFill>
              </a:rPr>
              <a:t>-</a:t>
            </a:r>
            <a:r>
              <a:rPr lang="ko-KR" altLang="en-US" dirty="0" smtClean="0">
                <a:solidFill>
                  <a:srgbClr val="FFCF4A"/>
                </a:solidFill>
              </a:rPr>
              <a:t> </a:t>
            </a:r>
            <a:r>
              <a:rPr lang="en-US" altLang="ko-KR" dirty="0" err="1" smtClean="0">
                <a:solidFill>
                  <a:srgbClr val="FFCF4A"/>
                </a:solidFill>
              </a:rPr>
              <a:t>IncomePerCap</a:t>
            </a:r>
            <a:r>
              <a:rPr lang="en-US" altLang="ko-KR" dirty="0">
                <a:solidFill>
                  <a:srgbClr val="FFCF4A"/>
                </a:solidFill>
              </a:rPr>
              <a:t>: </a:t>
            </a:r>
            <a:r>
              <a:rPr lang="ko-KR" altLang="en-US" dirty="0" smtClean="0">
                <a:solidFill>
                  <a:srgbClr val="FFCF4A"/>
                </a:solidFill>
              </a:rPr>
              <a:t>수입</a:t>
            </a:r>
            <a:endParaRPr lang="en-US" altLang="ko-KR" dirty="0">
              <a:solidFill>
                <a:srgbClr val="FFCF4A"/>
              </a:solidFill>
            </a:endParaRPr>
          </a:p>
          <a:p>
            <a:r>
              <a:rPr lang="mr-IN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…</a:t>
            </a:r>
            <a:endParaRPr lang="ko-KR" altLang="en-US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559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상자 5"/>
          <p:cNvSpPr txBox="1"/>
          <p:nvPr/>
        </p:nvSpPr>
        <p:spPr>
          <a:xfrm>
            <a:off x="2019301" y="2411684"/>
            <a:ext cx="81819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조 바이든 대통령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민주당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에 투표한 비율</a:t>
            </a:r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을 </a:t>
            </a:r>
            <a:r>
              <a:rPr kumimoji="1" lang="en-US" altLang="ko-KR" sz="24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Target</a:t>
            </a:r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으로 지정하여 어떤 사람들이 투표를 했는지</a:t>
            </a:r>
            <a:r>
              <a:rPr kumimoji="1" lang="ko-KR" altLang="en-US" sz="2400" b="1" dirty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분석하고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</a:p>
          <a:p>
            <a:endParaRPr kumimoji="1" lang="en-US" altLang="ko-KR" sz="2400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내세운 공약을 비교하여 다음 대선에 내세우면 좋을 공약을 </a:t>
            </a:r>
            <a:endParaRPr kumimoji="1" lang="en-US" altLang="ko-KR" sz="2400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예측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  <a:p>
            <a:endParaRPr kumimoji="1" lang="en-US" altLang="ko-KR" sz="2400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평가지표로는 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Accuracy, F-score</a:t>
            </a:r>
          </a:p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기준모델의 </a:t>
            </a:r>
            <a:r>
              <a:rPr kumimoji="1" lang="en-US" altLang="ko-KR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Accuracy = 0.82</a:t>
            </a:r>
          </a:p>
        </p:txBody>
      </p:sp>
      <p:sp>
        <p:nvSpPr>
          <p:cNvPr id="9" name="텍스트 상자 8"/>
          <p:cNvSpPr txBox="1"/>
          <p:nvPr/>
        </p:nvSpPr>
        <p:spPr>
          <a:xfrm>
            <a:off x="3850423" y="679992"/>
            <a:ext cx="5698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smtClean="0">
                <a:solidFill>
                  <a:srgbClr val="FFCF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데이터분석 기준모델</a:t>
            </a:r>
            <a:endParaRPr kumimoji="1" lang="ko-KR" altLang="en-US" sz="3200" b="1" dirty="0">
              <a:solidFill>
                <a:srgbClr val="FFCF4A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72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6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3584695" y="270650"/>
            <a:ext cx="5019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EDA </a:t>
            </a:r>
            <a:r>
              <a:rPr kumimoji="1" lang="ko-KR" altLang="en-US" sz="36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및 데이터 전처리</a:t>
            </a:r>
            <a:r>
              <a:rPr kumimoji="1" lang="en-US" altLang="ko-KR" sz="36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endParaRPr kumimoji="1" lang="ko-KR" altLang="en-US" sz="3600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75" y="1562099"/>
            <a:ext cx="5984875" cy="2219325"/>
          </a:xfrm>
          <a:prstGeom prst="rect">
            <a:avLst/>
          </a:prstGeom>
        </p:spPr>
      </p:pic>
      <p:sp>
        <p:nvSpPr>
          <p:cNvPr id="3" name="텍스트 상자 2"/>
          <p:cNvSpPr txBox="1"/>
          <p:nvPr/>
        </p:nvSpPr>
        <p:spPr>
          <a:xfrm>
            <a:off x="590551" y="4095750"/>
            <a:ext cx="5905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미국의 인구 통계 조사 데이터에서는 각 주와 그의 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County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에 따라 총 인구수 또는 인구의 비율로 나타나져있어 </a:t>
            </a:r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총 인구수에 따른 비율로 일치시킨 후 데이터를 정규화 해주었다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  <a:p>
            <a:endParaRPr kumimoji="1"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200" y="1038224"/>
            <a:ext cx="3178175" cy="3425825"/>
          </a:xfrm>
          <a:prstGeom prst="rect">
            <a:avLst/>
          </a:prstGeom>
        </p:spPr>
      </p:pic>
      <p:sp>
        <p:nvSpPr>
          <p:cNvPr id="11" name="텍스트 상자 10"/>
          <p:cNvSpPr txBox="1"/>
          <p:nvPr/>
        </p:nvSpPr>
        <p:spPr>
          <a:xfrm>
            <a:off x="7564437" y="4721572"/>
            <a:ext cx="3695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Data leakage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의 가능성이 있어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DEM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민주당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과 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REP(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공화당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) </a:t>
            </a:r>
          </a:p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두 주요정당에 투표된 투표수만 이용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kumimoji="1" lang="ko-KR" altLang="en-US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358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2066924"/>
            <a:ext cx="6022975" cy="32353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215" y="1574986"/>
            <a:ext cx="5296985" cy="3898713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5876925" y="114300"/>
            <a:ext cx="4257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 smtClean="0">
                <a:solidFill>
                  <a:srgbClr val="FFCF4A"/>
                </a:solidFill>
                <a:latin typeface="Nanum Gothic ExtraBold" charset="-127"/>
                <a:ea typeface="Nanum Gothic ExtraBold" charset="-127"/>
                <a:cs typeface="Nanum Gothic ExtraBold" charset="-127"/>
              </a:rPr>
              <a:t>EDA</a:t>
            </a:r>
            <a:endParaRPr kumimoji="1" lang="ko-KR" altLang="en-US" sz="2800" b="1" dirty="0">
              <a:solidFill>
                <a:srgbClr val="FFCF4A"/>
              </a:solidFill>
              <a:latin typeface="Nanum Gothic ExtraBold" charset="-127"/>
              <a:ea typeface="Nanum Gothic ExtraBold" charset="-127"/>
              <a:cs typeface="Nanum Gothic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65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4031310" y="333954"/>
            <a:ext cx="36894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머신러닝 모델 적용</a:t>
            </a:r>
            <a:endParaRPr kumimoji="1" lang="ko-KR" altLang="en-US" sz="3200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90137"/>
              </p:ext>
            </p:extLst>
          </p:nvPr>
        </p:nvGraphicFramePr>
        <p:xfrm>
          <a:off x="682927" y="2007777"/>
          <a:ext cx="7411500" cy="28236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2875"/>
                <a:gridCol w="1852875"/>
                <a:gridCol w="1852875"/>
                <a:gridCol w="1852875"/>
              </a:tblGrid>
              <a:tr h="94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Validation</a:t>
                      </a:r>
                      <a:r>
                        <a:rPr lang="en-US" altLang="ko-KR" sz="1200" baseline="0" dirty="0" smtClean="0"/>
                        <a:t> set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XGBClassifier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RandomForest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LGBMClassifier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94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Accuracy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0.92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0.93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0.92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4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F1-score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0.72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0.75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0.76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5001757"/>
              </p:ext>
            </p:extLst>
          </p:nvPr>
        </p:nvGraphicFramePr>
        <p:xfrm>
          <a:off x="9663485" y="2007777"/>
          <a:ext cx="2067340" cy="2707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7340"/>
              </a:tblGrid>
              <a:tr h="9024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r>
                        <a:rPr lang="en-US" altLang="ko-KR" baseline="0" dirty="0" smtClean="0"/>
                        <a:t> set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9024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0.94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9024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0.67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cxnSp>
        <p:nvCxnSpPr>
          <p:cNvPr id="10" name="직선 화살표 연결선 9"/>
          <p:cNvCxnSpPr/>
          <p:nvPr/>
        </p:nvCxnSpPr>
        <p:spPr>
          <a:xfrm>
            <a:off x="8523798" y="3419061"/>
            <a:ext cx="723569" cy="79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텍스트 상자 10"/>
          <p:cNvSpPr txBox="1"/>
          <p:nvPr/>
        </p:nvSpPr>
        <p:spPr>
          <a:xfrm>
            <a:off x="8250799" y="5296454"/>
            <a:ext cx="1296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기준모델</a:t>
            </a:r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0.82</a:t>
            </a:r>
            <a:endParaRPr kumimoji="1" lang="ko-KR" altLang="en-US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9431571" y="5434953"/>
            <a:ext cx="93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rgbClr val="FF334A"/>
                </a:solidFill>
                <a:latin typeface="Nanum Gothic" charset="-127"/>
                <a:ea typeface="Nanum Gothic" charset="-127"/>
                <a:cs typeface="Nanum Gothic" charset="-127"/>
              </a:rPr>
              <a:t>&lt;</a:t>
            </a:r>
            <a:endParaRPr kumimoji="1" lang="ko-KR" altLang="en-US" b="1" dirty="0">
              <a:solidFill>
                <a:srgbClr val="FF33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9896722" y="5296454"/>
            <a:ext cx="1463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테스트셋</a:t>
            </a:r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0.94</a:t>
            </a:r>
            <a:endParaRPr kumimoji="1" lang="ko-KR" altLang="en-US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42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상자 2"/>
          <p:cNvSpPr txBox="1"/>
          <p:nvPr/>
        </p:nvSpPr>
        <p:spPr>
          <a:xfrm>
            <a:off x="4253947" y="302149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결과 시각화 및 분석</a:t>
            </a:r>
            <a:endParaRPr kumimoji="1" lang="ko-KR" altLang="en-US" sz="2400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1065475" y="1518699"/>
            <a:ext cx="290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CF4A"/>
                </a:solidFill>
              </a:rPr>
              <a:t>Permutation Importance</a:t>
            </a:r>
            <a:endParaRPr kumimoji="1" lang="ko-KR" altLang="en-US" dirty="0">
              <a:solidFill>
                <a:srgbClr val="FFCF4A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475" y="2035534"/>
            <a:ext cx="2630176" cy="209240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007" y="1095349"/>
            <a:ext cx="3201540" cy="221239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8760" y="1086951"/>
            <a:ext cx="3170287" cy="222079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0007" y="3496151"/>
            <a:ext cx="3201540" cy="225811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8759" y="3496152"/>
            <a:ext cx="3170287" cy="225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1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6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상자 6"/>
          <p:cNvSpPr txBox="1"/>
          <p:nvPr/>
        </p:nvSpPr>
        <p:spPr>
          <a:xfrm>
            <a:off x="4253947" y="302149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결과 시각화 및 분석</a:t>
            </a:r>
            <a:endParaRPr kumimoji="1" lang="ko-KR" altLang="en-US" sz="2400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1168840" y="1184575"/>
            <a:ext cx="3816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어떤 사람들이 민주당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바이든</a:t>
            </a:r>
            <a:r>
              <a:rPr kumimoji="1" lang="en-US" altLang="ko-KR" b="1" dirty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을 </a:t>
            </a:r>
            <a:endParaRPr kumimoji="1" lang="en-US" altLang="ko-KR" b="1" dirty="0" smtClean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kumimoji="1" lang="ko-KR" altLang="en-US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투표했을까</a:t>
            </a:r>
            <a:r>
              <a:rPr kumimoji="1" lang="en-US" altLang="ko-KR" b="1" dirty="0" smtClean="0">
                <a:solidFill>
                  <a:srgbClr val="FFCF4A"/>
                </a:solidFill>
                <a:latin typeface="Nanum Gothic" charset="-127"/>
                <a:ea typeface="Nanum Gothic" charset="-127"/>
                <a:cs typeface="Nanum Gothic" charset="-127"/>
              </a:rPr>
              <a:t>?</a:t>
            </a:r>
            <a:endParaRPr kumimoji="1" lang="ko-KR" altLang="en-US" b="1" dirty="0">
              <a:solidFill>
                <a:srgbClr val="FFCF4A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1" y="1911333"/>
            <a:ext cx="6011185" cy="91316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41" y="3014778"/>
            <a:ext cx="3602622" cy="3485413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5720961" y="4177932"/>
            <a:ext cx="723569" cy="79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4463" y="1507741"/>
            <a:ext cx="5041629" cy="4946667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6999727" y="4095750"/>
            <a:ext cx="4831102" cy="4364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6999727" y="4829176"/>
            <a:ext cx="4831102" cy="2286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97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1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552</Words>
  <Application>Microsoft Macintosh PowerPoint</Application>
  <PresentationFormat>와이드스크린</PresentationFormat>
  <Paragraphs>95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Nanum Gothic</vt:lpstr>
      <vt:lpstr>Nanum Gothic ExtraBold</vt:lpstr>
      <vt:lpstr>Arial</vt:lpstr>
      <vt:lpstr>12_Office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SEYEON SIM</cp:lastModifiedBy>
  <cp:revision>48</cp:revision>
  <dcterms:created xsi:type="dcterms:W3CDTF">2021-02-14T05:44:54Z</dcterms:created>
  <dcterms:modified xsi:type="dcterms:W3CDTF">2021-04-29T07:41:54Z</dcterms:modified>
</cp:coreProperties>
</file>

<file path=docProps/thumbnail.jpeg>
</file>